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2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921"/>
  </p:normalViewPr>
  <p:slideViewPr>
    <p:cSldViewPr snapToGrid="0" snapToObjects="1">
      <p:cViewPr varScale="1">
        <p:scale>
          <a:sx n="88" d="100"/>
          <a:sy n="88" d="100"/>
        </p:scale>
        <p:origin x="-120" y="-6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835524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699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819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57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933875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20606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701436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731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70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8608704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4399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85298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8280CC-E36B-4F43-9FE0-8ECCFC9A44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7" y="2901721"/>
            <a:ext cx="8361229" cy="2098226"/>
          </a:xfrm>
        </p:spPr>
        <p:txBody>
          <a:bodyPr/>
          <a:lstStyle/>
          <a:p>
            <a:r>
              <a:rPr lang="ru-RU" sz="5400" dirty="0"/>
              <a:t>Комплексные меры реагирования на </a:t>
            </a:r>
            <a:r>
              <a:rPr lang="ru-RU" sz="5400" dirty="0" err="1"/>
              <a:t>девиантное</a:t>
            </a:r>
            <a:r>
              <a:rPr lang="ru-RU" sz="5400" dirty="0"/>
              <a:t> поведение обучающихся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47E3B08-E675-744F-A20C-39E6459134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V="1">
            <a:off x="6095741" y="6224545"/>
            <a:ext cx="6831673" cy="365825"/>
          </a:xfrm>
        </p:spPr>
        <p:txBody>
          <a:bodyPr>
            <a:normAutofit fontScale="92500" lnSpcReduction="20000"/>
          </a:bodyPr>
          <a:lstStyle/>
          <a:p>
            <a:r>
              <a:rPr lang="ru-RU" sz="1000" dirty="0"/>
              <a:t>Клинический психолог : </a:t>
            </a:r>
          </a:p>
          <a:p>
            <a:r>
              <a:rPr lang="ru-RU" sz="1000" dirty="0" err="1"/>
              <a:t>Замышевская</a:t>
            </a:r>
            <a:r>
              <a:rPr lang="ru-RU" sz="1000" dirty="0"/>
              <a:t> Елена Александровна</a:t>
            </a:r>
          </a:p>
        </p:txBody>
      </p:sp>
    </p:spTree>
    <p:extLst>
      <p:ext uri="{BB962C8B-B14F-4D97-AF65-F5344CB8AC3E}">
        <p14:creationId xmlns:p14="http://schemas.microsoft.com/office/powerpoint/2010/main" val="554170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0D2AD9-0836-564F-8270-ABD332F76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342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ЭКСТРИМИЗМ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DC82DF-5C70-F540-BA8A-140A9327F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9229"/>
            <a:ext cx="9601200" cy="42281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i="1" dirty="0"/>
              <a:t>Визуально-психологические черты:</a:t>
            </a:r>
            <a:endParaRPr lang="ru-RU" sz="2400" dirty="0"/>
          </a:p>
          <a:p>
            <a:pPr lvl="0"/>
            <a:r>
              <a:rPr lang="ru-RU" sz="2400" dirty="0"/>
              <a:t>неоправданная жестокость</a:t>
            </a:r>
          </a:p>
          <a:p>
            <a:pPr lvl="0"/>
            <a:r>
              <a:rPr lang="ru-RU" sz="2400" dirty="0"/>
              <a:t>высокая степень агрессивности</a:t>
            </a:r>
          </a:p>
          <a:p>
            <a:pPr lvl="0"/>
            <a:r>
              <a:rPr lang="ru-RU" sz="2400" dirty="0"/>
              <a:t>деформация сознания, в виде постоянной политической подоплеки</a:t>
            </a:r>
          </a:p>
          <a:p>
            <a:pPr lvl="0"/>
            <a:r>
              <a:rPr lang="ru-RU" sz="2400" dirty="0"/>
              <a:t>увлеченность националистическими, неофашистскими идеологиями</a:t>
            </a:r>
          </a:p>
          <a:p>
            <a:pPr lvl="0"/>
            <a:r>
              <a:rPr lang="ru-RU" sz="2400" dirty="0"/>
              <a:t>резкое изменение внешнего вида (бритая голова, наколки)</a:t>
            </a:r>
          </a:p>
          <a:p>
            <a:pPr lvl="0"/>
            <a:r>
              <a:rPr lang="ru-RU" sz="2400" dirty="0"/>
              <a:t>вспыльчивость и вызывающее поведение</a:t>
            </a:r>
          </a:p>
          <a:p>
            <a:pPr lvl="0"/>
            <a:r>
              <a:rPr lang="ru-RU" sz="2400" dirty="0"/>
              <a:t>провокации на политической почве</a:t>
            </a:r>
          </a:p>
          <a:p>
            <a:endParaRPr lang="ru-RU" dirty="0"/>
          </a:p>
        </p:txBody>
      </p:sp>
      <p:pic>
        <p:nvPicPr>
          <p:cNvPr id="5" name="Рисунок 4" descr="Глаз">
            <a:extLst>
              <a:ext uri="{FF2B5EF4-FFF2-40B4-BE49-F238E27FC236}">
                <a16:creationId xmlns:a16="http://schemas.microsoft.com/office/drawing/2014/main" xmlns="" id="{BFF078E4-EDE1-0F41-A5C0-7BAB13F827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515600" y="24811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816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0D2AD9-0836-564F-8270-ABD332F76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342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ЭКСТРИМИЗМ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DC82DF-5C70-F540-BA8A-140A9327F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9229"/>
            <a:ext cx="9601200" cy="4228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i="1" dirty="0"/>
              <a:t>Последствия:</a:t>
            </a:r>
            <a:endParaRPr lang="ru-RU" sz="2800" dirty="0"/>
          </a:p>
          <a:p>
            <a:pPr lvl="0"/>
            <a:r>
              <a:rPr lang="ru-RU" sz="2800" dirty="0"/>
              <a:t>кризис идентичности</a:t>
            </a:r>
          </a:p>
          <a:p>
            <a:pPr lvl="0"/>
            <a:r>
              <a:rPr lang="ru-RU" sz="2800" dirty="0"/>
              <a:t>криминализация</a:t>
            </a:r>
          </a:p>
          <a:p>
            <a:endParaRPr lang="ru-RU" dirty="0"/>
          </a:p>
        </p:txBody>
      </p:sp>
      <p:pic>
        <p:nvPicPr>
          <p:cNvPr id="5" name="Рисунок 4" descr="Глаз">
            <a:extLst>
              <a:ext uri="{FF2B5EF4-FFF2-40B4-BE49-F238E27FC236}">
                <a16:creationId xmlns:a16="http://schemas.microsoft.com/office/drawing/2014/main" xmlns="" id="{B9DB233E-04E3-BA40-AA01-6180487706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515600" y="24811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268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0D2AD9-0836-564F-8270-ABD332F76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342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СУИЦИДАЛЬНОЕ ПОВЕДЕНИЕ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DC82DF-5C70-F540-BA8A-140A9327F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9229"/>
            <a:ext cx="9601200" cy="4228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i="1" dirty="0"/>
              <a:t>Факторы:</a:t>
            </a:r>
            <a:endParaRPr lang="ru-RU" sz="2400" dirty="0"/>
          </a:p>
          <a:p>
            <a:pPr lvl="0"/>
            <a:r>
              <a:rPr lang="ru-RU" sz="2400" dirty="0"/>
              <a:t>депрессивный синдром</a:t>
            </a:r>
          </a:p>
          <a:p>
            <a:pPr lvl="0"/>
            <a:r>
              <a:rPr lang="ru-RU" sz="2400" dirty="0" err="1"/>
              <a:t>созависимость</a:t>
            </a:r>
            <a:endParaRPr lang="ru-RU" sz="2400" dirty="0"/>
          </a:p>
          <a:p>
            <a:pPr lvl="0"/>
            <a:r>
              <a:rPr lang="ru-RU" sz="2400" dirty="0"/>
              <a:t>неадекватная самооценка/неуверенность в себе/эгоизм/максимализм</a:t>
            </a:r>
          </a:p>
          <a:p>
            <a:pPr lvl="0"/>
            <a:r>
              <a:rPr lang="ru-RU" sz="2400" dirty="0"/>
              <a:t>проблемы во взаимоотношениях в семье/насилие/отчуждение/тотальный контроль/унижения</a:t>
            </a:r>
          </a:p>
          <a:p>
            <a:pPr lvl="0"/>
            <a:r>
              <a:rPr lang="ru-RU" sz="2400" dirty="0"/>
              <a:t>наличие острой конфликтной ситуации</a:t>
            </a:r>
          </a:p>
          <a:p>
            <a:pPr lvl="0"/>
            <a:r>
              <a:rPr lang="ru-RU" sz="2400" dirty="0"/>
              <a:t>наличие других девиаций</a:t>
            </a:r>
          </a:p>
          <a:p>
            <a:endParaRPr lang="ru-RU" dirty="0"/>
          </a:p>
        </p:txBody>
      </p:sp>
      <p:pic>
        <p:nvPicPr>
          <p:cNvPr id="5" name="Рисунок 4" descr="Глаз">
            <a:extLst>
              <a:ext uri="{FF2B5EF4-FFF2-40B4-BE49-F238E27FC236}">
                <a16:creationId xmlns:a16="http://schemas.microsoft.com/office/drawing/2014/main" xmlns="" id="{E5A77293-CF8C-F747-90FC-F05F4E68F4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515600" y="24811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731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0D2AD9-0836-564F-8270-ABD332F76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342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СУИЦИДАЛЬНОЕ ПОВЕДЕНИЕ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DC82DF-5C70-F540-BA8A-140A9327F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9229"/>
            <a:ext cx="9601200" cy="42281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i="1" dirty="0"/>
              <a:t>Визуально-психологические черты:</a:t>
            </a:r>
            <a:endParaRPr lang="ru-RU" dirty="0"/>
          </a:p>
          <a:p>
            <a:pPr lvl="0"/>
            <a:r>
              <a:rPr lang="ru-RU" dirty="0"/>
              <a:t>апатия/лень/отсутствие заинтересованности в привычных вещах</a:t>
            </a:r>
          </a:p>
          <a:p>
            <a:pPr lvl="0"/>
            <a:r>
              <a:rPr lang="ru-RU" dirty="0"/>
              <a:t>заторможенность движений и мышления</a:t>
            </a:r>
          </a:p>
          <a:p>
            <a:pPr lvl="0"/>
            <a:r>
              <a:rPr lang="ru-RU" dirty="0"/>
              <a:t>закрытость/тревожность</a:t>
            </a:r>
          </a:p>
          <a:p>
            <a:pPr lvl="0"/>
            <a:r>
              <a:rPr lang="ru-RU" dirty="0"/>
              <a:t>нарушение сна и аппетита</a:t>
            </a:r>
          </a:p>
          <a:p>
            <a:pPr lvl="0"/>
            <a:r>
              <a:rPr lang="ru-RU" dirty="0"/>
              <a:t>проявление интереса ко всему, что связано со смертью</a:t>
            </a:r>
          </a:p>
          <a:p>
            <a:pPr lvl="0"/>
            <a:r>
              <a:rPr lang="ru-RU" dirty="0"/>
              <a:t>слезливость/подавленность</a:t>
            </a:r>
          </a:p>
          <a:p>
            <a:pPr lvl="0"/>
            <a:r>
              <a:rPr lang="ru-RU" dirty="0"/>
              <a:t>намёки или просьбы о помощи</a:t>
            </a:r>
          </a:p>
          <a:p>
            <a:pPr lvl="0"/>
            <a:r>
              <a:rPr lang="ru-RU" dirty="0"/>
              <a:t>порезы на курах/ногах/ожоги тела</a:t>
            </a:r>
          </a:p>
          <a:p>
            <a:pPr lvl="0"/>
            <a:r>
              <a:rPr lang="ru-RU" dirty="0"/>
              <a:t>панические атаки</a:t>
            </a:r>
          </a:p>
          <a:p>
            <a:endParaRPr lang="ru-RU" dirty="0"/>
          </a:p>
        </p:txBody>
      </p:sp>
      <p:pic>
        <p:nvPicPr>
          <p:cNvPr id="5" name="Рисунок 4" descr="Глаз">
            <a:extLst>
              <a:ext uri="{FF2B5EF4-FFF2-40B4-BE49-F238E27FC236}">
                <a16:creationId xmlns:a16="http://schemas.microsoft.com/office/drawing/2014/main" xmlns="" id="{20C0E996-9A52-7F47-81B0-CB69DADC7C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515600" y="24811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03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0D2AD9-0836-564F-8270-ABD332F76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342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СУИЦИДАЛЬНОЕ ПОВЕДЕНИЕ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DC82DF-5C70-F540-BA8A-140A9327F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9229"/>
            <a:ext cx="9601200" cy="4228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i="1" dirty="0"/>
              <a:t>Последствия:</a:t>
            </a:r>
            <a:endParaRPr lang="ru-RU" sz="3200" dirty="0"/>
          </a:p>
          <a:p>
            <a:pPr lvl="0"/>
            <a:r>
              <a:rPr lang="ru-RU" sz="3200" dirty="0"/>
              <a:t>летальный исход</a:t>
            </a:r>
          </a:p>
          <a:p>
            <a:pPr lvl="0"/>
            <a:r>
              <a:rPr lang="ru-RU" sz="3200" dirty="0"/>
              <a:t>нанесение ущерба здоровью</a:t>
            </a:r>
          </a:p>
          <a:p>
            <a:endParaRPr lang="ru-RU" dirty="0"/>
          </a:p>
        </p:txBody>
      </p:sp>
      <p:pic>
        <p:nvPicPr>
          <p:cNvPr id="5" name="Рисунок 4" descr="Глаз">
            <a:extLst>
              <a:ext uri="{FF2B5EF4-FFF2-40B4-BE49-F238E27FC236}">
                <a16:creationId xmlns:a16="http://schemas.microsoft.com/office/drawing/2014/main" xmlns="" id="{E20F6874-6EE6-4542-BF0E-4737F99539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515600" y="228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074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0D2AD9-0836-564F-8270-ABD332F76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342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СКУЛШУТИНГ «КОЛУМБАЙН»</a:t>
            </a:r>
            <a:br>
              <a:rPr lang="ru-RU" b="1" dirty="0"/>
            </a:br>
            <a:r>
              <a:rPr lang="ru-RU" sz="1600" dirty="0"/>
              <a:t>вооруженное нападение учащегося или стороннего человека на людей внутри учебного заведения</a:t>
            </a:r>
            <a:br>
              <a:rPr lang="ru-RU" sz="1600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DC82DF-5C70-F540-BA8A-140A9327F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28799"/>
            <a:ext cx="9601200" cy="46612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i="1" dirty="0"/>
              <a:t>Факторы:</a:t>
            </a:r>
            <a:endParaRPr lang="ru-RU" sz="2800" dirty="0"/>
          </a:p>
          <a:p>
            <a:pPr lvl="0"/>
            <a:r>
              <a:rPr lang="ru-RU" sz="2800" dirty="0" err="1"/>
              <a:t>буллинг</a:t>
            </a:r>
            <a:r>
              <a:rPr lang="ru-RU" sz="2800" dirty="0"/>
              <a:t>/месть</a:t>
            </a:r>
          </a:p>
          <a:p>
            <a:pPr lvl="0"/>
            <a:r>
              <a:rPr lang="ru-RU" sz="2800" dirty="0"/>
              <a:t>депрессивный синдром</a:t>
            </a:r>
          </a:p>
          <a:p>
            <a:pPr lvl="0"/>
            <a:r>
              <a:rPr lang="ru-RU" sz="2800" dirty="0"/>
              <a:t>серьезные психические отклонения</a:t>
            </a:r>
          </a:p>
          <a:p>
            <a:pPr lvl="0"/>
            <a:r>
              <a:rPr lang="ru-RU" sz="2800" dirty="0"/>
              <a:t>конфликтные ситуации с учениками/учителями</a:t>
            </a:r>
          </a:p>
          <a:p>
            <a:endParaRPr lang="ru-RU" dirty="0"/>
          </a:p>
        </p:txBody>
      </p:sp>
      <p:pic>
        <p:nvPicPr>
          <p:cNvPr id="5" name="Рисунок 4" descr="Глаз">
            <a:extLst>
              <a:ext uri="{FF2B5EF4-FFF2-40B4-BE49-F238E27FC236}">
                <a16:creationId xmlns:a16="http://schemas.microsoft.com/office/drawing/2014/main" xmlns="" id="{A81A6DAF-6DC6-E744-8853-A6B6352FED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515600" y="228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059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0D2AD9-0836-564F-8270-ABD332F76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342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СКУЛШУТИНГ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DC82DF-5C70-F540-BA8A-140A9327F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9229"/>
            <a:ext cx="9601200" cy="4228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i="1" dirty="0"/>
              <a:t>Визуально-психологические черты:</a:t>
            </a:r>
            <a:endParaRPr lang="ru-RU" sz="2800" dirty="0"/>
          </a:p>
          <a:p>
            <a:pPr lvl="0"/>
            <a:r>
              <a:rPr lang="ru-RU" sz="2800" dirty="0"/>
              <a:t>агрессивность/желание мести</a:t>
            </a:r>
          </a:p>
          <a:p>
            <a:pPr lvl="0"/>
            <a:r>
              <a:rPr lang="ru-RU" sz="2800" dirty="0"/>
              <a:t>жестокость/ненависть</a:t>
            </a:r>
          </a:p>
          <a:p>
            <a:pPr lvl="0"/>
            <a:r>
              <a:rPr lang="ru-RU" sz="2800" dirty="0"/>
              <a:t>фантазии и планы</a:t>
            </a:r>
          </a:p>
          <a:p>
            <a:pPr lvl="0"/>
            <a:r>
              <a:rPr lang="ru-RU" sz="2800" dirty="0"/>
              <a:t>суицидальные мысли</a:t>
            </a:r>
          </a:p>
          <a:p>
            <a:pPr lvl="0"/>
            <a:r>
              <a:rPr lang="ru-RU" sz="2800" dirty="0"/>
              <a:t>неадекватная самооценка/завышенная/заниженная</a:t>
            </a:r>
          </a:p>
          <a:p>
            <a:endParaRPr lang="ru-RU" dirty="0"/>
          </a:p>
        </p:txBody>
      </p:sp>
      <p:pic>
        <p:nvPicPr>
          <p:cNvPr id="5" name="Рисунок 4" descr="Глаз">
            <a:extLst>
              <a:ext uri="{FF2B5EF4-FFF2-40B4-BE49-F238E27FC236}">
                <a16:creationId xmlns:a16="http://schemas.microsoft.com/office/drawing/2014/main" xmlns="" id="{137AF163-B768-674F-ABAA-853F433179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515600" y="24811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0651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0D2AD9-0836-564F-8270-ABD332F76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342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СКУЛШУТИНГ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DC82DF-5C70-F540-BA8A-140A9327F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9229"/>
            <a:ext cx="9601200" cy="4228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i="1" dirty="0"/>
              <a:t>Последствия:</a:t>
            </a:r>
            <a:endParaRPr lang="ru-RU" sz="3200" dirty="0"/>
          </a:p>
          <a:p>
            <a:pPr lvl="0"/>
            <a:r>
              <a:rPr lang="ru-RU" sz="3200" dirty="0"/>
              <a:t>организация вооруженного нападения</a:t>
            </a:r>
          </a:p>
          <a:p>
            <a:pPr lvl="0"/>
            <a:r>
              <a:rPr lang="ru-RU" sz="3200" dirty="0"/>
              <a:t>суицид </a:t>
            </a:r>
          </a:p>
          <a:p>
            <a:endParaRPr lang="ru-RU" dirty="0"/>
          </a:p>
        </p:txBody>
      </p:sp>
      <p:pic>
        <p:nvPicPr>
          <p:cNvPr id="5" name="Рисунок 4" descr="Глаз">
            <a:extLst>
              <a:ext uri="{FF2B5EF4-FFF2-40B4-BE49-F238E27FC236}">
                <a16:creationId xmlns:a16="http://schemas.microsoft.com/office/drawing/2014/main" xmlns="" id="{E726B012-1C40-0F48-8AAC-2BD619EDA2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515600" y="24811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5264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0D2AD9-0836-564F-8270-ABD332F76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342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БУЛЛИНГ</a:t>
            </a:r>
            <a:br>
              <a:rPr lang="ru-RU" b="1" dirty="0"/>
            </a:br>
            <a:r>
              <a:rPr lang="ru-RU" sz="1800" dirty="0"/>
              <a:t>травля в рамках замкнутой социальной группы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DC82DF-5C70-F540-BA8A-140A9327F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9229"/>
            <a:ext cx="10482146" cy="4532971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ru-RU" i="1" dirty="0"/>
              <a:t>Факторы:</a:t>
            </a:r>
            <a:endParaRPr lang="ru-RU" dirty="0"/>
          </a:p>
          <a:p>
            <a:pPr marL="0" indent="0" algn="ctr">
              <a:buNone/>
            </a:pPr>
            <a:r>
              <a:rPr lang="ru-RU" u="sng" dirty="0" err="1"/>
              <a:t>Актор</a:t>
            </a:r>
            <a:endParaRPr lang="ru-RU" u="sng" dirty="0"/>
          </a:p>
          <a:p>
            <a:pPr lvl="0"/>
            <a:r>
              <a:rPr lang="ru-RU" dirty="0"/>
              <a:t>желание стать общественно значимым </a:t>
            </a:r>
          </a:p>
          <a:p>
            <a:pPr lvl="0"/>
            <a:r>
              <a:rPr lang="ru-RU" dirty="0"/>
              <a:t>одиночество/страх</a:t>
            </a:r>
          </a:p>
          <a:p>
            <a:pPr lvl="0"/>
            <a:r>
              <a:rPr lang="ru-RU" dirty="0"/>
              <a:t>неуверенность в себе</a:t>
            </a:r>
          </a:p>
          <a:p>
            <a:pPr lvl="0"/>
            <a:r>
              <a:rPr lang="ru-RU" dirty="0"/>
              <a:t>эгоизм/инфантилизм</a:t>
            </a:r>
          </a:p>
          <a:p>
            <a:pPr lvl="0"/>
            <a:r>
              <a:rPr lang="ru-RU" dirty="0"/>
              <a:t>несформированные ценностные ориентации</a:t>
            </a:r>
          </a:p>
          <a:p>
            <a:pPr lvl="0"/>
            <a:r>
              <a:rPr lang="ru-RU" dirty="0"/>
              <a:t>жертвы домашнего насилия</a:t>
            </a:r>
          </a:p>
          <a:p>
            <a:pPr lvl="0"/>
            <a:endParaRPr lang="ru-RU" dirty="0"/>
          </a:p>
          <a:p>
            <a:pPr lvl="0"/>
            <a:endParaRPr lang="ru-RU" dirty="0"/>
          </a:p>
          <a:p>
            <a:pPr marL="0" indent="0" algn="ctr">
              <a:buNone/>
            </a:pPr>
            <a:r>
              <a:rPr lang="ru-RU" u="sng" dirty="0"/>
              <a:t>Жертва</a:t>
            </a:r>
          </a:p>
          <a:p>
            <a:pPr lvl="0"/>
            <a:r>
              <a:rPr lang="ru-RU" dirty="0"/>
              <a:t>несоответствие по каким-либо критериям с группой (интересы/внешность)</a:t>
            </a:r>
          </a:p>
          <a:p>
            <a:pPr lvl="0"/>
            <a:r>
              <a:rPr lang="ru-RU" dirty="0"/>
              <a:t>заниженная самооценка</a:t>
            </a:r>
          </a:p>
          <a:p>
            <a:pPr lvl="0"/>
            <a:r>
              <a:rPr lang="ru-RU" dirty="0"/>
              <a:t>попытка идти против устойчивой системы принятой в группе</a:t>
            </a:r>
          </a:p>
          <a:p>
            <a:endParaRPr lang="ru-RU" dirty="0"/>
          </a:p>
        </p:txBody>
      </p:sp>
      <p:pic>
        <p:nvPicPr>
          <p:cNvPr id="5" name="Рисунок 4" descr="Слепой">
            <a:extLst>
              <a:ext uri="{FF2B5EF4-FFF2-40B4-BE49-F238E27FC236}">
                <a16:creationId xmlns:a16="http://schemas.microsoft.com/office/drawing/2014/main" xmlns="" id="{8BFE9A4B-32A6-E048-94FA-178D013F0F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968037" y="228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0366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0D2AD9-0836-564F-8270-ABD332F76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342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БУЛЛИНГ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DC82DF-5C70-F540-BA8A-140A9327F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639229"/>
            <a:ext cx="10270273" cy="4228171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ru-RU" i="1" dirty="0"/>
              <a:t>Визуально-психологические черты: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u="sng" dirty="0" err="1"/>
              <a:t>Актор</a:t>
            </a:r>
            <a:endParaRPr lang="ru-RU" u="sng" dirty="0"/>
          </a:p>
          <a:p>
            <a:pPr lvl="0"/>
            <a:r>
              <a:rPr lang="ru-RU" dirty="0"/>
              <a:t>манипулятор/провокатор</a:t>
            </a:r>
          </a:p>
          <a:p>
            <a:pPr lvl="0"/>
            <a:r>
              <a:rPr lang="ru-RU" dirty="0"/>
              <a:t>лидер группы/ организатор конфликта</a:t>
            </a:r>
          </a:p>
          <a:p>
            <a:pPr lvl="0"/>
            <a:endParaRPr lang="ru-RU" dirty="0"/>
          </a:p>
          <a:p>
            <a:pPr lvl="0"/>
            <a:endParaRPr lang="ru-RU" dirty="0"/>
          </a:p>
          <a:p>
            <a:pPr lvl="0"/>
            <a:endParaRPr lang="ru-RU" dirty="0"/>
          </a:p>
          <a:p>
            <a:pPr lvl="0"/>
            <a:endParaRPr lang="ru-RU" dirty="0"/>
          </a:p>
          <a:p>
            <a:pPr lvl="0"/>
            <a:endParaRPr lang="ru-RU" dirty="0"/>
          </a:p>
          <a:p>
            <a:pPr lvl="0"/>
            <a:endParaRPr lang="ru-RU" dirty="0"/>
          </a:p>
          <a:p>
            <a:pPr marL="0" indent="0" algn="ctr">
              <a:buNone/>
            </a:pPr>
            <a:r>
              <a:rPr lang="ru-RU" u="sng" dirty="0"/>
              <a:t>Жертва</a:t>
            </a:r>
          </a:p>
          <a:p>
            <a:pPr lvl="0"/>
            <a:r>
              <a:rPr lang="ru-RU" dirty="0"/>
              <a:t>эмоциональное бессилие</a:t>
            </a:r>
          </a:p>
          <a:p>
            <a:pPr lvl="0"/>
            <a:r>
              <a:rPr lang="ru-RU" dirty="0"/>
              <a:t>тревожность</a:t>
            </a:r>
          </a:p>
          <a:p>
            <a:pPr lvl="0"/>
            <a:r>
              <a:rPr lang="ru-RU" dirty="0"/>
              <a:t>избегание встреч с группой во главе с </a:t>
            </a:r>
            <a:r>
              <a:rPr lang="ru-RU" dirty="0" err="1"/>
              <a:t>актором</a:t>
            </a:r>
            <a:endParaRPr lang="ru-RU" dirty="0"/>
          </a:p>
          <a:p>
            <a:endParaRPr lang="ru-RU" dirty="0"/>
          </a:p>
        </p:txBody>
      </p:sp>
      <p:pic>
        <p:nvPicPr>
          <p:cNvPr id="5" name="Рисунок 4" descr="Слепой">
            <a:extLst>
              <a:ext uri="{FF2B5EF4-FFF2-40B4-BE49-F238E27FC236}">
                <a16:creationId xmlns:a16="http://schemas.microsoft.com/office/drawing/2014/main" xmlns="" id="{5ABAA3E8-ABC3-F641-9FA9-36F78CCD81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972800" y="228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80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0B6168-CE42-E841-B6CA-AFC1CFAA6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828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ДЕВИАНТНОЕ ПОВЕДЕНИЕ</a:t>
            </a:r>
          </a:p>
        </p:txBody>
      </p:sp>
      <p:pic>
        <p:nvPicPr>
          <p:cNvPr id="14" name="Рисунок 13" descr="Линия со стрелкой: прямо">
            <a:extLst>
              <a:ext uri="{FF2B5EF4-FFF2-40B4-BE49-F238E27FC236}">
                <a16:creationId xmlns:a16="http://schemas.microsoft.com/office/drawing/2014/main" xmlns="" id="{A2169435-8B0D-A34B-A968-D8FA954584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14991177">
            <a:off x="7651431" y="2461450"/>
            <a:ext cx="1648490" cy="1648490"/>
          </a:xfrm>
          <a:prstGeom prst="rect">
            <a:avLst/>
          </a:prstGeom>
        </p:spPr>
      </p:pic>
      <p:pic>
        <p:nvPicPr>
          <p:cNvPr id="16" name="Рисунок 15" descr="Линия со стрелкой: прямо">
            <a:extLst>
              <a:ext uri="{FF2B5EF4-FFF2-40B4-BE49-F238E27FC236}">
                <a16:creationId xmlns:a16="http://schemas.microsoft.com/office/drawing/2014/main" xmlns="" id="{928245CF-6D50-2A49-9C1B-9EF8AF9466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17157743">
            <a:off x="2865944" y="2435312"/>
            <a:ext cx="1706355" cy="170635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8CD3BF87-E7E7-CB45-9F81-AB01533B2A00}"/>
              </a:ext>
            </a:extLst>
          </p:cNvPr>
          <p:cNvSpPr txBox="1"/>
          <p:nvPr/>
        </p:nvSpPr>
        <p:spPr>
          <a:xfrm>
            <a:off x="2271713" y="4343400"/>
            <a:ext cx="2671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ОТКРЫТОЕ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A04BA784-9C4C-2F45-9B64-2D2F0188978E}"/>
              </a:ext>
            </a:extLst>
          </p:cNvPr>
          <p:cNvSpPr txBox="1"/>
          <p:nvPr/>
        </p:nvSpPr>
        <p:spPr>
          <a:xfrm>
            <a:off x="8015288" y="4343400"/>
            <a:ext cx="2200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ЗАКРЫТОЕ</a:t>
            </a:r>
          </a:p>
        </p:txBody>
      </p:sp>
      <p:pic>
        <p:nvPicPr>
          <p:cNvPr id="4" name="Рисунок 3" descr="Глаз">
            <a:extLst>
              <a:ext uri="{FF2B5EF4-FFF2-40B4-BE49-F238E27FC236}">
                <a16:creationId xmlns:a16="http://schemas.microsoft.com/office/drawing/2014/main" xmlns="" id="{0529FD5D-8E35-124D-A80E-BFD1340D14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583657" y="4928175"/>
            <a:ext cx="1593056" cy="1593056"/>
          </a:xfrm>
          <a:prstGeom prst="rect">
            <a:avLst/>
          </a:prstGeom>
        </p:spPr>
      </p:pic>
      <p:pic>
        <p:nvPicPr>
          <p:cNvPr id="9" name="Рисунок 8" descr="Слепой">
            <a:extLst>
              <a:ext uri="{FF2B5EF4-FFF2-40B4-BE49-F238E27FC236}">
                <a16:creationId xmlns:a16="http://schemas.microsoft.com/office/drawing/2014/main" xmlns="" id="{2B0DF066-19B5-264A-A0D2-7269210755A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8327231" y="4928175"/>
            <a:ext cx="1593056" cy="159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6779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0D2AD9-0836-564F-8270-ABD332F76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342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БУЛЛИНГ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DC82DF-5C70-F540-BA8A-140A9327F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639229"/>
            <a:ext cx="10549055" cy="4228171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ru-RU" i="1" dirty="0"/>
              <a:t>Последствия: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u="sng" dirty="0" err="1"/>
              <a:t>Актор</a:t>
            </a:r>
            <a:endParaRPr lang="ru-RU" u="sng" dirty="0"/>
          </a:p>
          <a:p>
            <a:pPr lvl="0"/>
            <a:r>
              <a:rPr lang="ru-RU" dirty="0"/>
              <a:t>трансформация в </a:t>
            </a:r>
            <a:r>
              <a:rPr lang="ru-RU" dirty="0" err="1"/>
              <a:t>абъюзера</a:t>
            </a:r>
            <a:r>
              <a:rPr lang="en-US" dirty="0"/>
              <a:t>*</a:t>
            </a:r>
            <a:endParaRPr lang="ru-RU" dirty="0"/>
          </a:p>
          <a:p>
            <a:pPr marL="0" lvl="0" indent="0">
              <a:buNone/>
            </a:pPr>
            <a:endParaRPr lang="ru-RU" dirty="0"/>
          </a:p>
          <a:p>
            <a:pPr marL="0" lvl="0" indent="0">
              <a:buNone/>
            </a:pPr>
            <a:endParaRPr lang="ru-RU" dirty="0"/>
          </a:p>
          <a:p>
            <a:pPr marL="0" lv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US" sz="1600" dirty="0"/>
              <a:t>*</a:t>
            </a:r>
            <a:r>
              <a:rPr lang="ru-RU" sz="1600" b="1" dirty="0" err="1"/>
              <a:t>Абъюзер</a:t>
            </a:r>
            <a:r>
              <a:rPr lang="ru-RU" sz="1600" b="1" dirty="0"/>
              <a:t> - </a:t>
            </a:r>
            <a:r>
              <a:rPr lang="ru-RU" sz="1600" dirty="0"/>
              <a:t>это</a:t>
            </a:r>
            <a:r>
              <a:rPr lang="ru-RU" sz="1600" b="1" dirty="0"/>
              <a:t> </a:t>
            </a:r>
            <a:r>
              <a:rPr lang="ru-RU" sz="1600" dirty="0"/>
              <a:t> человек, использующий критику, обвинения, </a:t>
            </a:r>
            <a:r>
              <a:rPr lang="ru-RU" sz="1600" dirty="0" err="1"/>
              <a:t>газлайтинг</a:t>
            </a:r>
            <a:r>
              <a:rPr lang="ru-RU" sz="1600" dirty="0"/>
              <a:t>, манипуляции, а иногда и физическую силу в целях контроля других людей, получая от этого удовольствие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u="sng" dirty="0"/>
              <a:t>Жертва</a:t>
            </a:r>
          </a:p>
          <a:p>
            <a:pPr lvl="0"/>
            <a:r>
              <a:rPr lang="ru-RU" dirty="0"/>
              <a:t>организация </a:t>
            </a:r>
            <a:r>
              <a:rPr lang="ru-RU" dirty="0" err="1"/>
              <a:t>скулшутинга</a:t>
            </a:r>
            <a:endParaRPr lang="ru-RU" dirty="0"/>
          </a:p>
          <a:p>
            <a:pPr lvl="0"/>
            <a:r>
              <a:rPr lang="ru-RU" dirty="0"/>
              <a:t>суицид</a:t>
            </a:r>
          </a:p>
          <a:p>
            <a:pPr lvl="0"/>
            <a:r>
              <a:rPr lang="ru-RU" dirty="0"/>
              <a:t>проблемы психического/неврологического спектра</a:t>
            </a:r>
          </a:p>
          <a:p>
            <a:endParaRPr lang="ru-RU" dirty="0"/>
          </a:p>
        </p:txBody>
      </p:sp>
      <p:pic>
        <p:nvPicPr>
          <p:cNvPr id="5" name="Рисунок 4" descr="Слепой">
            <a:extLst>
              <a:ext uri="{FF2B5EF4-FFF2-40B4-BE49-F238E27FC236}">
                <a16:creationId xmlns:a16="http://schemas.microsoft.com/office/drawing/2014/main" xmlns="" id="{07EF2C86-B839-AD49-9E33-AED7A5D3E5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515600" y="228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1669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0D2AD9-0836-564F-8270-ABD332F76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342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АЛКОГОЛЬНАЯ ЗАВИСИМОСТЬ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DC82DF-5C70-F540-BA8A-140A9327F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9229"/>
            <a:ext cx="9601200" cy="4228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i="1" dirty="0"/>
              <a:t>Факторы:</a:t>
            </a:r>
            <a:endParaRPr lang="ru-RU" sz="2800" dirty="0"/>
          </a:p>
          <a:p>
            <a:pPr lvl="0"/>
            <a:r>
              <a:rPr lang="ru-RU" sz="2800" dirty="0"/>
              <a:t>наследственная предрасположенность</a:t>
            </a:r>
          </a:p>
          <a:p>
            <a:pPr lvl="0"/>
            <a:r>
              <a:rPr lang="ru-RU" sz="2800" dirty="0"/>
              <a:t>ЧМТ</a:t>
            </a:r>
          </a:p>
          <a:p>
            <a:pPr lvl="0"/>
            <a:r>
              <a:rPr lang="ru-RU" sz="2800" dirty="0"/>
              <a:t>искажения системы воспитания в родительской семье</a:t>
            </a:r>
          </a:p>
          <a:p>
            <a:pPr lvl="0"/>
            <a:r>
              <a:rPr lang="ru-RU" sz="2800" dirty="0"/>
              <a:t>влияние ближайшего окружения, социальных установок и стереотипов</a:t>
            </a:r>
          </a:p>
          <a:p>
            <a:pPr lvl="0"/>
            <a:r>
              <a:rPr lang="ru-RU" sz="2800" dirty="0"/>
              <a:t>желание уйти от проблем</a:t>
            </a:r>
          </a:p>
          <a:p>
            <a:endParaRPr lang="ru-RU" dirty="0"/>
          </a:p>
        </p:txBody>
      </p:sp>
      <p:pic>
        <p:nvPicPr>
          <p:cNvPr id="5" name="Рисунок 4" descr="Слепой">
            <a:extLst>
              <a:ext uri="{FF2B5EF4-FFF2-40B4-BE49-F238E27FC236}">
                <a16:creationId xmlns:a16="http://schemas.microsoft.com/office/drawing/2014/main" xmlns="" id="{C7A11E80-FE47-6241-8368-EF269831D0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972800" y="24811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7996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0D2AD9-0836-564F-8270-ABD332F76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342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АЛКОГОЛЬНАЯ ЗАВИСИМОСТЬ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DC82DF-5C70-F540-BA8A-140A9327F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9229"/>
            <a:ext cx="9601200" cy="42281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600" i="1" dirty="0"/>
              <a:t>Визуально-психологические черты:</a:t>
            </a:r>
            <a:endParaRPr lang="ru-RU" sz="2600" dirty="0"/>
          </a:p>
          <a:p>
            <a:pPr lvl="0"/>
            <a:r>
              <a:rPr lang="ru-RU" sz="2600" dirty="0"/>
              <a:t>неряшливость/пренебрежение гигиеной</a:t>
            </a:r>
          </a:p>
          <a:p>
            <a:pPr lvl="0"/>
            <a:r>
              <a:rPr lang="ru-RU" sz="2600" dirty="0"/>
              <a:t>снижение успеваемости/систематические прогулы/ потеря интереса к учебе</a:t>
            </a:r>
          </a:p>
          <a:p>
            <a:pPr lvl="0"/>
            <a:r>
              <a:rPr lang="ru-RU" sz="2600" dirty="0"/>
              <a:t>пассивность/агрессивность/ частые перепады настроения</a:t>
            </a:r>
          </a:p>
          <a:p>
            <a:pPr lvl="0"/>
            <a:r>
              <a:rPr lang="ru-RU" sz="2600" dirty="0"/>
              <a:t>отечность/покраснение кожных покровов лица/резкое изменение веса</a:t>
            </a:r>
          </a:p>
          <a:p>
            <a:pPr lvl="0"/>
            <a:r>
              <a:rPr lang="ru-RU" sz="2600" dirty="0"/>
              <a:t>тревожность</a:t>
            </a:r>
          </a:p>
          <a:p>
            <a:pPr lvl="0"/>
            <a:r>
              <a:rPr lang="ru-RU" sz="2600" dirty="0"/>
              <a:t>нарушение концентрации внимания/забывчивость</a:t>
            </a:r>
          </a:p>
          <a:p>
            <a:endParaRPr lang="ru-RU" dirty="0"/>
          </a:p>
        </p:txBody>
      </p:sp>
      <p:pic>
        <p:nvPicPr>
          <p:cNvPr id="5" name="Рисунок 4" descr="Слепой">
            <a:extLst>
              <a:ext uri="{FF2B5EF4-FFF2-40B4-BE49-F238E27FC236}">
                <a16:creationId xmlns:a16="http://schemas.microsoft.com/office/drawing/2014/main" xmlns="" id="{7C73EDA3-320C-8A42-9F30-B7524350D0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515600" y="24811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3610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0D2AD9-0836-564F-8270-ABD332F76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342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АЛКОГОЛЬНАЯ ЗАВИСИМОСТЬ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DC82DF-5C70-F540-BA8A-140A9327F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9229"/>
            <a:ext cx="9601200" cy="4228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i="1" dirty="0"/>
              <a:t>Последствия:</a:t>
            </a:r>
            <a:endParaRPr lang="ru-RU" sz="2800" dirty="0"/>
          </a:p>
          <a:p>
            <a:pPr lvl="0"/>
            <a:r>
              <a:rPr lang="ru-RU" sz="2800" dirty="0"/>
              <a:t>ухудшение здоровья/умственных способностей</a:t>
            </a:r>
          </a:p>
          <a:p>
            <a:pPr lvl="0"/>
            <a:r>
              <a:rPr lang="ru-RU" sz="2800" dirty="0"/>
              <a:t>развитие терпимости к алкоголю</a:t>
            </a:r>
          </a:p>
          <a:p>
            <a:pPr lvl="0"/>
            <a:r>
              <a:rPr lang="ru-RU" sz="2800" dirty="0"/>
              <a:t>депрессивный синдром/суицидальные мысли</a:t>
            </a:r>
          </a:p>
          <a:p>
            <a:endParaRPr lang="ru-RU" dirty="0"/>
          </a:p>
        </p:txBody>
      </p:sp>
      <p:pic>
        <p:nvPicPr>
          <p:cNvPr id="5" name="Рисунок 4" descr="Слепой">
            <a:extLst>
              <a:ext uri="{FF2B5EF4-FFF2-40B4-BE49-F238E27FC236}">
                <a16:creationId xmlns:a16="http://schemas.microsoft.com/office/drawing/2014/main" xmlns="" id="{27508E6A-78FE-6744-88FB-FE1ADAFD55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515600" y="228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7604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0D2AD9-0836-564F-8270-ABD332F76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342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НАРКОМАНИЯ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DC82DF-5C70-F540-BA8A-140A9327F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9229"/>
            <a:ext cx="9601200" cy="44270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i="1" dirty="0"/>
              <a:t>Факторы:</a:t>
            </a:r>
            <a:endParaRPr lang="ru-RU" sz="2400" dirty="0"/>
          </a:p>
          <a:p>
            <a:pPr lvl="0"/>
            <a:r>
              <a:rPr lang="ru-RU" sz="2400" dirty="0"/>
              <a:t>наследственно обусловленные особенности</a:t>
            </a:r>
          </a:p>
          <a:p>
            <a:pPr lvl="0"/>
            <a:r>
              <a:rPr lang="ru-RU" sz="2400" dirty="0"/>
              <a:t>отсутствие четких жизненных ориентиров</a:t>
            </a:r>
          </a:p>
          <a:p>
            <a:pPr lvl="0"/>
            <a:r>
              <a:rPr lang="ru-RU" sz="2400" dirty="0"/>
              <a:t>искажение воспитания</a:t>
            </a:r>
          </a:p>
          <a:p>
            <a:pPr lvl="0"/>
            <a:r>
              <a:rPr lang="ru-RU" sz="2400" dirty="0"/>
              <a:t>нездоровая атмосфера в семье</a:t>
            </a:r>
          </a:p>
          <a:p>
            <a:pPr lvl="0"/>
            <a:r>
              <a:rPr lang="ru-RU" sz="2400" dirty="0"/>
              <a:t>психологические особенности пубертатного периода</a:t>
            </a:r>
          </a:p>
          <a:p>
            <a:pPr lvl="0"/>
            <a:r>
              <a:rPr lang="ru-RU" sz="2400" dirty="0"/>
              <a:t>потребность повысить свой статус/ произвести впечатление на окружающих</a:t>
            </a:r>
          </a:p>
          <a:p>
            <a:pPr lvl="0"/>
            <a:r>
              <a:rPr lang="ru-RU" sz="2400" dirty="0"/>
              <a:t>желание уйти от проблем</a:t>
            </a:r>
          </a:p>
          <a:p>
            <a:endParaRPr lang="ru-RU" dirty="0"/>
          </a:p>
        </p:txBody>
      </p:sp>
      <p:pic>
        <p:nvPicPr>
          <p:cNvPr id="5" name="Рисунок 4" descr="Слепой">
            <a:extLst>
              <a:ext uri="{FF2B5EF4-FFF2-40B4-BE49-F238E27FC236}">
                <a16:creationId xmlns:a16="http://schemas.microsoft.com/office/drawing/2014/main" xmlns="" id="{73BCC476-82DA-9242-B14F-DC53469D99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515600" y="228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5727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0D2AD9-0836-564F-8270-ABD332F76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342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НАРКОМАНИЯ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DC82DF-5C70-F540-BA8A-140A9327F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9229"/>
            <a:ext cx="9601200" cy="453297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i="1" dirty="0"/>
              <a:t>Визуально-психологические черты:</a:t>
            </a:r>
            <a:endParaRPr lang="ru-RU" sz="2400" dirty="0"/>
          </a:p>
          <a:p>
            <a:pPr lvl="0"/>
            <a:r>
              <a:rPr lang="ru-RU" sz="2400" dirty="0"/>
              <a:t>развязность/распущенность</a:t>
            </a:r>
          </a:p>
          <a:p>
            <a:pPr lvl="0"/>
            <a:r>
              <a:rPr lang="ru-RU" sz="2400" dirty="0"/>
              <a:t>потеря интереса к учёбе/снижение успеваемости</a:t>
            </a:r>
          </a:p>
          <a:p>
            <a:pPr lvl="0"/>
            <a:r>
              <a:rPr lang="ru-RU" sz="2400" dirty="0"/>
              <a:t>ощущение безнаказанности</a:t>
            </a:r>
          </a:p>
          <a:p>
            <a:pPr lvl="0"/>
            <a:r>
              <a:rPr lang="ru-RU" sz="2400" dirty="0"/>
              <a:t>приступы агрессии/ вспыльчивость</a:t>
            </a:r>
          </a:p>
          <a:p>
            <a:pPr lvl="0"/>
            <a:r>
              <a:rPr lang="ru-RU" sz="2400" dirty="0"/>
              <a:t>растянутая речь/медлительность мышления</a:t>
            </a:r>
          </a:p>
          <a:p>
            <a:pPr lvl="0"/>
            <a:r>
              <a:rPr lang="ru-RU" sz="2400" dirty="0"/>
              <a:t>неопрятный внешний вид</a:t>
            </a:r>
          </a:p>
          <a:p>
            <a:pPr lvl="0"/>
            <a:r>
              <a:rPr lang="ru-RU" sz="2400" dirty="0"/>
              <a:t>более частое потребление табачной продукции</a:t>
            </a:r>
          </a:p>
          <a:p>
            <a:pPr lvl="0"/>
            <a:r>
              <a:rPr lang="ru-RU" sz="2400" dirty="0" err="1"/>
              <a:t>обоженные</a:t>
            </a:r>
            <a:r>
              <a:rPr lang="ru-RU" sz="2400" dirty="0"/>
              <a:t> губы/раздраженная слизистая носа и полости рта/следы от инъекций на сгибах локтей и </a:t>
            </a:r>
            <a:r>
              <a:rPr lang="ru-RU" sz="2400" dirty="0" err="1"/>
              <a:t>внутренеей</a:t>
            </a:r>
            <a:r>
              <a:rPr lang="ru-RU" sz="2400" dirty="0"/>
              <a:t> поверхности бёдер</a:t>
            </a:r>
          </a:p>
          <a:p>
            <a:endParaRPr lang="ru-RU" dirty="0"/>
          </a:p>
        </p:txBody>
      </p:sp>
      <p:pic>
        <p:nvPicPr>
          <p:cNvPr id="5" name="Рисунок 4" descr="Слепой">
            <a:extLst>
              <a:ext uri="{FF2B5EF4-FFF2-40B4-BE49-F238E27FC236}">
                <a16:creationId xmlns:a16="http://schemas.microsoft.com/office/drawing/2014/main" xmlns="" id="{E06F03CC-98F6-664B-ADE2-F8247D39E7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515600" y="228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9508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0D2AD9-0836-564F-8270-ABD332F76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342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НАРКОМАНИЯ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DC82DF-5C70-F540-BA8A-140A9327F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9229"/>
            <a:ext cx="9601200" cy="4228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i="1" dirty="0"/>
              <a:t>Последствия:</a:t>
            </a:r>
            <a:endParaRPr lang="ru-RU" sz="2800" dirty="0"/>
          </a:p>
          <a:p>
            <a:pPr lvl="0"/>
            <a:r>
              <a:rPr lang="ru-RU" sz="2800" dirty="0"/>
              <a:t>гормональные изменения/нарушение обмена веществ/бесплодие</a:t>
            </a:r>
          </a:p>
          <a:p>
            <a:pPr lvl="0"/>
            <a:r>
              <a:rPr lang="ru-RU" sz="2800" dirty="0"/>
              <a:t>поражение печени</a:t>
            </a:r>
          </a:p>
          <a:p>
            <a:pPr lvl="0"/>
            <a:r>
              <a:rPr lang="ru-RU" sz="2800" dirty="0"/>
              <a:t>неврологические расстройства</a:t>
            </a:r>
          </a:p>
          <a:p>
            <a:pPr lvl="0"/>
            <a:r>
              <a:rPr lang="ru-RU" sz="2800" dirty="0"/>
              <a:t>криминогенная активность</a:t>
            </a:r>
          </a:p>
          <a:p>
            <a:pPr lvl="0"/>
            <a:r>
              <a:rPr lang="ru-RU" sz="2800" dirty="0"/>
              <a:t>ЗППП, ВИЧ и др. инфекции</a:t>
            </a:r>
          </a:p>
          <a:p>
            <a:endParaRPr lang="ru-RU" dirty="0"/>
          </a:p>
        </p:txBody>
      </p:sp>
      <p:pic>
        <p:nvPicPr>
          <p:cNvPr id="5" name="Рисунок 4" descr="Слепой">
            <a:extLst>
              <a:ext uri="{FF2B5EF4-FFF2-40B4-BE49-F238E27FC236}">
                <a16:creationId xmlns:a16="http://schemas.microsoft.com/office/drawing/2014/main" xmlns="" id="{00DAD6ED-2BA0-154A-8524-D8C0701BB1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515600" y="41433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8802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0D2AD9-0836-564F-8270-ABD332F76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342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ПИЩЕВАЯ ДЕВИАЦИЯ</a:t>
            </a:r>
            <a:br>
              <a:rPr lang="ru-RU" b="1" dirty="0"/>
            </a:br>
            <a:r>
              <a:rPr lang="ru-RU" sz="2200" dirty="0"/>
              <a:t>нарушение приёма пищи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DC82DF-5C70-F540-BA8A-140A9327F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9229"/>
            <a:ext cx="9601200" cy="4228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i="1" dirty="0"/>
              <a:t>Факторы:</a:t>
            </a:r>
            <a:endParaRPr lang="ru-RU" sz="2800" dirty="0"/>
          </a:p>
          <a:p>
            <a:pPr lvl="0"/>
            <a:r>
              <a:rPr lang="ru-RU" sz="2800" dirty="0"/>
              <a:t>генетика</a:t>
            </a:r>
          </a:p>
          <a:p>
            <a:pPr lvl="0"/>
            <a:r>
              <a:rPr lang="ru-RU" sz="2800" dirty="0"/>
              <a:t>жизненные перемены/конфликты</a:t>
            </a:r>
          </a:p>
          <a:p>
            <a:pPr lvl="0"/>
            <a:r>
              <a:rPr lang="ru-RU" sz="2800" dirty="0"/>
              <a:t>семейные причины</a:t>
            </a:r>
          </a:p>
          <a:p>
            <a:pPr lvl="0"/>
            <a:r>
              <a:rPr lang="ru-RU" sz="2800" dirty="0"/>
              <a:t>низкая самооценка/болезненный эмоциональный опыт</a:t>
            </a:r>
          </a:p>
          <a:p>
            <a:pPr lvl="0"/>
            <a:r>
              <a:rPr lang="ru-RU" sz="2800" dirty="0"/>
              <a:t>физическое или эмоциональное насилие</a:t>
            </a:r>
          </a:p>
          <a:p>
            <a:endParaRPr lang="ru-RU" dirty="0"/>
          </a:p>
        </p:txBody>
      </p:sp>
      <p:pic>
        <p:nvPicPr>
          <p:cNvPr id="5" name="Рисунок 4" descr="Слепой">
            <a:extLst>
              <a:ext uri="{FF2B5EF4-FFF2-40B4-BE49-F238E27FC236}">
                <a16:creationId xmlns:a16="http://schemas.microsoft.com/office/drawing/2014/main" xmlns="" id="{FB45DE09-A472-754F-AD45-93CB14557A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515600" y="24811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6664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0D2AD9-0836-564F-8270-ABD332F76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342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ПИЩЕВАЯ ДЕВИАЦИЯ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DC82DF-5C70-F540-BA8A-140A9327F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9229"/>
            <a:ext cx="9601200" cy="4228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i="1" dirty="0"/>
              <a:t>Визуально-психологические черты:</a:t>
            </a:r>
            <a:endParaRPr lang="ru-RU" sz="2800" dirty="0"/>
          </a:p>
          <a:p>
            <a:pPr lvl="0"/>
            <a:r>
              <a:rPr lang="ru-RU" sz="2800" dirty="0"/>
              <a:t>резкая потеря веса</a:t>
            </a:r>
          </a:p>
          <a:p>
            <a:pPr lvl="0"/>
            <a:r>
              <a:rPr lang="ru-RU" sz="2800" dirty="0"/>
              <a:t>синяки под глазами/ ухудшение состояния кожи</a:t>
            </a:r>
          </a:p>
          <a:p>
            <a:pPr lvl="0"/>
            <a:r>
              <a:rPr lang="ru-RU" sz="2800" dirty="0"/>
              <a:t>обмороки</a:t>
            </a:r>
          </a:p>
          <a:p>
            <a:pPr lvl="0"/>
            <a:r>
              <a:rPr lang="ru-RU" sz="2800" dirty="0"/>
              <a:t>апатия/потеря сил</a:t>
            </a:r>
          </a:p>
          <a:p>
            <a:pPr lvl="0"/>
            <a:r>
              <a:rPr lang="ru-RU" sz="2800" dirty="0"/>
              <a:t>частые головные боли/боли живота</a:t>
            </a:r>
          </a:p>
          <a:p>
            <a:endParaRPr lang="ru-RU" dirty="0"/>
          </a:p>
        </p:txBody>
      </p:sp>
      <p:pic>
        <p:nvPicPr>
          <p:cNvPr id="5" name="Рисунок 4" descr="Слепой">
            <a:extLst>
              <a:ext uri="{FF2B5EF4-FFF2-40B4-BE49-F238E27FC236}">
                <a16:creationId xmlns:a16="http://schemas.microsoft.com/office/drawing/2014/main" xmlns="" id="{4EBC0224-26C4-6043-A5D8-E7300936B0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515600" y="31955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0815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0D2AD9-0836-564F-8270-ABD332F76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342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ПИЩЕВАЯ ДЕВИАЦИЯ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DC82DF-5C70-F540-BA8A-140A9327F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9229"/>
            <a:ext cx="9601200" cy="4228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i="1" dirty="0"/>
              <a:t>Последствия:</a:t>
            </a:r>
            <a:endParaRPr lang="ru-RU" sz="2800" dirty="0"/>
          </a:p>
          <a:p>
            <a:pPr lvl="0"/>
            <a:r>
              <a:rPr lang="ru-RU" sz="2800" dirty="0"/>
              <a:t>гормональный дисбаланс</a:t>
            </a:r>
          </a:p>
          <a:p>
            <a:pPr lvl="0"/>
            <a:r>
              <a:rPr lang="ru-RU" sz="2800" dirty="0"/>
              <a:t>летальный исход</a:t>
            </a:r>
          </a:p>
          <a:p>
            <a:pPr lvl="0"/>
            <a:r>
              <a:rPr lang="ru-RU" sz="2800" dirty="0"/>
              <a:t>суицидальные мысли/депрессивное состояние</a:t>
            </a:r>
          </a:p>
          <a:p>
            <a:pPr lvl="0"/>
            <a:r>
              <a:rPr lang="ru-RU" sz="2800" dirty="0"/>
              <a:t>резкий набор веса</a:t>
            </a:r>
          </a:p>
          <a:p>
            <a:endParaRPr lang="ru-RU" dirty="0"/>
          </a:p>
        </p:txBody>
      </p:sp>
      <p:pic>
        <p:nvPicPr>
          <p:cNvPr id="5" name="Рисунок 4" descr="Слепой">
            <a:extLst>
              <a:ext uri="{FF2B5EF4-FFF2-40B4-BE49-F238E27FC236}">
                <a16:creationId xmlns:a16="http://schemas.microsoft.com/office/drawing/2014/main" xmlns="" id="{B5B0A36D-F9AB-124A-A943-26D41DDA7B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515600" y="24811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502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CA5A7F3-98AD-7540-99BD-0279D3CF2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ГЕМБЛИНГ </a:t>
            </a:r>
            <a:br>
              <a:rPr lang="ru-RU" dirty="0"/>
            </a:br>
            <a:r>
              <a:rPr lang="ru-RU" sz="2000" dirty="0"/>
              <a:t>игровая зависимость</a:t>
            </a:r>
            <a:endParaRPr lang="ru-RU" sz="6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4F24BB8-581E-F14B-A42A-8F2645427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00213"/>
            <a:ext cx="9601200" cy="4167187"/>
          </a:xfrm>
        </p:spPr>
        <p:txBody>
          <a:bodyPr/>
          <a:lstStyle/>
          <a:p>
            <a:pPr marL="0" indent="0">
              <a:buNone/>
            </a:pPr>
            <a:r>
              <a:rPr lang="ru-RU" sz="2800" i="1" dirty="0"/>
              <a:t>Факторы: </a:t>
            </a:r>
            <a:endParaRPr lang="ru-RU" sz="2800" dirty="0"/>
          </a:p>
          <a:p>
            <a:pPr lvl="0"/>
            <a:r>
              <a:rPr lang="ru-RU" sz="2800" dirty="0"/>
              <a:t>ошибки воспитания (строгое/попустительское/двойные стандарты/)</a:t>
            </a:r>
          </a:p>
          <a:p>
            <a:pPr lvl="0"/>
            <a:r>
              <a:rPr lang="ru-RU" sz="2800" dirty="0"/>
              <a:t>чрезмерная фиксация на материальных ценностях</a:t>
            </a:r>
          </a:p>
          <a:p>
            <a:pPr lvl="0"/>
            <a:r>
              <a:rPr lang="ru-RU" sz="2800" dirty="0"/>
              <a:t>мечты о лёгком обогащении/ финансовая зависть</a:t>
            </a:r>
          </a:p>
          <a:p>
            <a:pPr lvl="0"/>
            <a:r>
              <a:rPr lang="ru-RU" sz="2800" dirty="0"/>
              <a:t>отсутствие близких отношений в семье</a:t>
            </a:r>
          </a:p>
          <a:p>
            <a:pPr lvl="0"/>
            <a:r>
              <a:rPr lang="ru-RU" sz="2800" dirty="0"/>
              <a:t>депрессивное расстройство</a:t>
            </a:r>
          </a:p>
          <a:p>
            <a:endParaRPr lang="ru-RU" dirty="0"/>
          </a:p>
        </p:txBody>
      </p:sp>
      <p:pic>
        <p:nvPicPr>
          <p:cNvPr id="5" name="Рисунок 4" descr="Глаз">
            <a:extLst>
              <a:ext uri="{FF2B5EF4-FFF2-40B4-BE49-F238E27FC236}">
                <a16:creationId xmlns:a16="http://schemas.microsoft.com/office/drawing/2014/main" xmlns="" id="{73E88C84-6897-4D4F-9045-71665D6AF7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515600" y="27860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5357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0D2AD9-0836-564F-8270-ABD332F76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342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ЕДИНЫЙ СТАНДАРТ РЕАГИРОВАНИЯ НА ДЕВИАНТНОЕ ПОВЕДЕНИЕ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DC82DF-5C70-F540-BA8A-140A9327F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77482"/>
            <a:ext cx="9601200" cy="4228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Профилактика:</a:t>
            </a:r>
          </a:p>
          <a:p>
            <a:r>
              <a:rPr lang="ru-RU" sz="2400" dirty="0"/>
              <a:t>Выстраиваем доверительные отношения с учениками (со стороны всего коллектива школы)</a:t>
            </a:r>
          </a:p>
          <a:p>
            <a:r>
              <a:rPr lang="ru-RU" sz="2400" dirty="0"/>
              <a:t>Отказываемся от оценивания подростков по результатам тестирований, так как это субъективная оценка психологического состояния</a:t>
            </a:r>
          </a:p>
          <a:p>
            <a:r>
              <a:rPr lang="ru-RU" sz="2400" dirty="0"/>
              <a:t>Собираем сведения об учениках в течение учебного года, так как они могут меняться (интересы, работа, увлечения, проблемы)</a:t>
            </a:r>
          </a:p>
          <a:p>
            <a:r>
              <a:rPr lang="ru-RU" sz="2400" dirty="0"/>
              <a:t>Читаем их сочинения! (Во многих сочинениях скрыта просьба о помощи)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12891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0D2AD9-0836-564F-8270-ABD332F76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342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ЕДИНЫЙ СТАНДАРТ РЕАГИРОВАНИЯ НА ДЕВИАНТНОЕ ПОВЕДЕНИЕ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DC82DF-5C70-F540-BA8A-140A9327F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77482"/>
            <a:ext cx="9601200" cy="4228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Подросток:</a:t>
            </a:r>
          </a:p>
          <a:p>
            <a:r>
              <a:rPr lang="ru-RU" sz="2800" dirty="0"/>
              <a:t>Беседы</a:t>
            </a:r>
          </a:p>
          <a:p>
            <a:r>
              <a:rPr lang="ru-RU" sz="2800" dirty="0"/>
              <a:t>Проективные методики (рекомендую «Кактус»)</a:t>
            </a:r>
          </a:p>
          <a:p>
            <a:r>
              <a:rPr lang="ru-RU" sz="2800" dirty="0"/>
              <a:t>Привлечение к групповой работе, внеурочной деятельности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73480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0D2AD9-0836-564F-8270-ABD332F76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342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ЕДИНЫЙ СТАНДАРТ РЕАГИРОВАНИЯ НА ДЕВИАНТНОЕ ПОВЕДЕНИЕ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DC82DF-5C70-F540-BA8A-140A9327F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77482"/>
            <a:ext cx="9601200" cy="4228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Родитель:</a:t>
            </a:r>
          </a:p>
          <a:p>
            <a:r>
              <a:rPr lang="ru-RU" dirty="0"/>
              <a:t>Сигнализируем о проблемах (приглашаем на личную встречу)</a:t>
            </a:r>
          </a:p>
          <a:p>
            <a:r>
              <a:rPr lang="ru-RU" dirty="0"/>
              <a:t>Рекомендуем обратиться к специалисту (клинический психолог/психиатр) и аргументируем почему это необходимо</a:t>
            </a:r>
          </a:p>
          <a:p>
            <a:pPr marL="0" indent="0">
              <a:buNone/>
            </a:pPr>
            <a:r>
              <a:rPr lang="ru-RU" b="1" dirty="0"/>
              <a:t>Мы не направляем, а рекомендуем!</a:t>
            </a:r>
            <a:endParaRPr lang="ru-RU" dirty="0"/>
          </a:p>
          <a:p>
            <a:r>
              <a:rPr lang="ru-RU" dirty="0"/>
              <a:t>Важно! Объяснить родителю, что обращение к специалисту – это безопасно и не означает, что его ребёнка госпитализируют или поставят на учёт</a:t>
            </a:r>
          </a:p>
          <a:p>
            <a:r>
              <a:rPr lang="ru-RU" dirty="0"/>
              <a:t>Составляем протокол беседы, где прописано, что вы сигнализировали о проблемах и рекомендовали обратиться к специалисту, обязательно берем подпись родителя.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67884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0D2AD9-0836-564F-8270-ABD332F76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342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ЕДИНЫЙ СТАНДАРТ РЕАГИРОВАНИЯ НА ДЕВИАНТНОЕ ПОВЕДЕНИЕ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DC82DF-5C70-F540-BA8A-140A9327F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77482"/>
            <a:ext cx="9601200" cy="4228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Межведомственное взаимодействие:</a:t>
            </a:r>
          </a:p>
          <a:p>
            <a:r>
              <a:rPr lang="ru-RU" sz="2800" dirty="0"/>
              <a:t>В случае, если имеет место криминализация подростка, мы обращаемся в ПДН или ОП района.</a:t>
            </a:r>
          </a:p>
          <a:p>
            <a:pPr marL="0" indent="0">
              <a:buNone/>
            </a:pP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47375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DADE842-271F-8644-B11C-0DB7A4492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ПОЛЕЗНЫЕ КОНТАКТЫ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C8B1A77-AF3A-014B-829D-199705A3C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Консультативно-диагностический центр по охране психического здоровья детей и подростков, ул. Семашко 37</a:t>
            </a:r>
          </a:p>
          <a:p>
            <a:pPr marL="0" indent="0">
              <a:buNone/>
            </a:pPr>
            <a:r>
              <a:rPr lang="ru-RU" sz="2400" b="1" dirty="0"/>
              <a:t>+7 (831) 233-10-55 </a:t>
            </a:r>
          </a:p>
          <a:p>
            <a:pPr marL="0" indent="0">
              <a:buNone/>
            </a:pPr>
            <a:endParaRPr lang="ru-RU" sz="2400" b="1" dirty="0"/>
          </a:p>
          <a:p>
            <a:r>
              <a:rPr lang="ru-RU" sz="2400" dirty="0"/>
              <a:t>Клинический психолог </a:t>
            </a:r>
            <a:r>
              <a:rPr lang="ru-RU" sz="2400" dirty="0" err="1"/>
              <a:t>Замышевская</a:t>
            </a:r>
            <a:r>
              <a:rPr lang="ru-RU" sz="2400" dirty="0"/>
              <a:t> Елена Александровна </a:t>
            </a:r>
          </a:p>
          <a:p>
            <a:pPr marL="0" indent="0">
              <a:buNone/>
            </a:pPr>
            <a:r>
              <a:rPr lang="ru-RU" sz="2400" b="1" dirty="0"/>
              <a:t>+79101096774</a:t>
            </a:r>
          </a:p>
        </p:txBody>
      </p:sp>
    </p:spTree>
    <p:extLst>
      <p:ext uri="{BB962C8B-B14F-4D97-AF65-F5344CB8AC3E}">
        <p14:creationId xmlns:p14="http://schemas.microsoft.com/office/powerpoint/2010/main" val="463934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58AB7A-4FD6-1745-911B-4E294EF5A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КЕЙС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9FEAB621-A082-144C-833F-1542AFA7EA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58829" y="2263697"/>
            <a:ext cx="4609428" cy="35814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BBB8B63-F1E1-254F-8D62-B8C533753422}"/>
              </a:ext>
            </a:extLst>
          </p:cNvPr>
          <p:cNvSpPr txBox="1"/>
          <p:nvPr/>
        </p:nvSpPr>
        <p:spPr>
          <a:xfrm>
            <a:off x="1572322" y="2263697"/>
            <a:ext cx="359069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Вводные данные: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Подросток 14 лет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Наличие порезов на руках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Апатия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Высокая утомляемость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Резкий спад успеваемости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Потеря веса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Неожиданный спад интереса к учебе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Прогулы или опоздания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FA42E3E-0DB0-CB47-AB32-3DA516872AE1}"/>
              </a:ext>
            </a:extLst>
          </p:cNvPr>
          <p:cNvSpPr txBox="1"/>
          <p:nvPr/>
        </p:nvSpPr>
        <p:spPr>
          <a:xfrm>
            <a:off x="5954751" y="6110868"/>
            <a:ext cx="5018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Фрагмент переписки с пациентом, после посещения школьного психолога </a:t>
            </a:r>
          </a:p>
        </p:txBody>
      </p:sp>
    </p:spTree>
    <p:extLst>
      <p:ext uri="{BB962C8B-B14F-4D97-AF65-F5344CB8AC3E}">
        <p14:creationId xmlns:p14="http://schemas.microsoft.com/office/powerpoint/2010/main" val="1108984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CA5A7F3-98AD-7540-99BD-0279D3CF2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144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ГЕМБЛИНГ</a:t>
            </a:r>
            <a:endParaRPr lang="ru-RU" sz="6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4F24BB8-581E-F14B-A42A-8F2645427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00213"/>
            <a:ext cx="9601200" cy="4167187"/>
          </a:xfrm>
        </p:spPr>
        <p:txBody>
          <a:bodyPr/>
          <a:lstStyle/>
          <a:p>
            <a:pPr marL="0" indent="0">
              <a:buNone/>
            </a:pPr>
            <a:r>
              <a:rPr lang="ru-RU" sz="3200" i="1" dirty="0"/>
              <a:t>Визуально-психологические черты:</a:t>
            </a:r>
            <a:endParaRPr lang="ru-RU" sz="3200" dirty="0"/>
          </a:p>
          <a:p>
            <a:pPr lvl="0"/>
            <a:r>
              <a:rPr lang="ru-RU" sz="3200" dirty="0"/>
              <a:t>неряшливость/пренебрежение личной гигиеной</a:t>
            </a:r>
          </a:p>
          <a:p>
            <a:pPr lvl="0"/>
            <a:r>
              <a:rPr lang="ru-RU" sz="3200" dirty="0"/>
              <a:t>сонливость/ низкая работоспособность</a:t>
            </a:r>
          </a:p>
          <a:p>
            <a:pPr lvl="0"/>
            <a:r>
              <a:rPr lang="ru-RU" sz="3200" dirty="0"/>
              <a:t>безразличие к учебному процессу/ систематическое непосещение уроков</a:t>
            </a:r>
          </a:p>
          <a:p>
            <a:pPr lvl="0"/>
            <a:r>
              <a:rPr lang="ru-RU" sz="3200" dirty="0"/>
              <a:t>эгоизм</a:t>
            </a:r>
          </a:p>
          <a:p>
            <a:endParaRPr lang="ru-RU" dirty="0"/>
          </a:p>
        </p:txBody>
      </p:sp>
      <p:pic>
        <p:nvPicPr>
          <p:cNvPr id="5" name="Рисунок 4" descr="Глаз">
            <a:extLst>
              <a:ext uri="{FF2B5EF4-FFF2-40B4-BE49-F238E27FC236}">
                <a16:creationId xmlns:a16="http://schemas.microsoft.com/office/drawing/2014/main" xmlns="" id="{125D0AEA-57D3-0448-BAF7-001CB8B24C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515600" y="2857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379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CA5A7F3-98AD-7540-99BD-0279D3CF2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144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ГЕМБЛИНГ</a:t>
            </a:r>
            <a:endParaRPr lang="ru-RU" sz="6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4F24BB8-581E-F14B-A42A-8F2645427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00213"/>
            <a:ext cx="9601200" cy="4167187"/>
          </a:xfrm>
        </p:spPr>
        <p:txBody>
          <a:bodyPr/>
          <a:lstStyle/>
          <a:p>
            <a:pPr marL="0" indent="0">
              <a:buNone/>
            </a:pPr>
            <a:r>
              <a:rPr lang="ru-RU" sz="2800" i="1" dirty="0"/>
              <a:t>Последствия:</a:t>
            </a:r>
            <a:endParaRPr lang="ru-RU" sz="2800" dirty="0"/>
          </a:p>
          <a:p>
            <a:pPr lvl="0"/>
            <a:r>
              <a:rPr lang="ru-RU" sz="2800" dirty="0"/>
              <a:t>тревожный синдром</a:t>
            </a:r>
          </a:p>
          <a:p>
            <a:pPr lvl="0"/>
            <a:r>
              <a:rPr lang="ru-RU" sz="2800" dirty="0"/>
              <a:t>панические атаки</a:t>
            </a:r>
          </a:p>
          <a:p>
            <a:pPr lvl="0"/>
            <a:r>
              <a:rPr lang="ru-RU" sz="2800" dirty="0"/>
              <a:t>суицидальные мысли</a:t>
            </a:r>
          </a:p>
          <a:p>
            <a:pPr lvl="0"/>
            <a:r>
              <a:rPr lang="ru-RU" sz="2800" dirty="0"/>
              <a:t>ухудшение памяти и зрения/ деформация мышления</a:t>
            </a:r>
          </a:p>
          <a:p>
            <a:pPr lvl="0"/>
            <a:r>
              <a:rPr lang="ru-RU" sz="2800" dirty="0"/>
              <a:t>дистрофия сопровождающаяся приступами вспыльчивости или агрессии</a:t>
            </a:r>
          </a:p>
          <a:p>
            <a:endParaRPr lang="ru-RU" dirty="0"/>
          </a:p>
        </p:txBody>
      </p:sp>
      <p:pic>
        <p:nvPicPr>
          <p:cNvPr id="5" name="Рисунок 4" descr="Глаз">
            <a:extLst>
              <a:ext uri="{FF2B5EF4-FFF2-40B4-BE49-F238E27FC236}">
                <a16:creationId xmlns:a16="http://schemas.microsoft.com/office/drawing/2014/main" xmlns="" id="{798317DA-C360-6C4A-A788-926317D66C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515600" y="5334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408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0D2AD9-0836-564F-8270-ABD332F76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3429"/>
          </a:xfrm>
        </p:spPr>
        <p:txBody>
          <a:bodyPr/>
          <a:lstStyle/>
          <a:p>
            <a:pPr algn="ctr"/>
            <a:r>
              <a:rPr lang="ru-RU" b="1" dirty="0"/>
              <a:t>СЕКСУАЛЬНАЯ ДЕВИАЦИЯ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DC82DF-5C70-F540-BA8A-140A9327F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9229"/>
            <a:ext cx="9601200" cy="4228171"/>
          </a:xfrm>
        </p:spPr>
        <p:txBody>
          <a:bodyPr/>
          <a:lstStyle/>
          <a:p>
            <a:pPr marL="0" indent="0">
              <a:buNone/>
            </a:pPr>
            <a:r>
              <a:rPr lang="ru-RU" sz="2800" i="1" dirty="0"/>
              <a:t>Факторы: </a:t>
            </a:r>
            <a:endParaRPr lang="ru-RU" sz="2800" dirty="0"/>
          </a:p>
          <a:p>
            <a:pPr lvl="0"/>
            <a:r>
              <a:rPr lang="ru-RU" sz="2800" dirty="0"/>
              <a:t>условно-рефлекторные связи, возникающие в период становления сексуальности (неправильная фиксация)</a:t>
            </a:r>
          </a:p>
          <a:p>
            <a:pPr lvl="0"/>
            <a:r>
              <a:rPr lang="ru-RU" sz="2800" dirty="0"/>
              <a:t>несформированные отношения в семье (отсутствие доверительных отношений/ограниченное общение/игнорирование)</a:t>
            </a:r>
          </a:p>
          <a:p>
            <a:pPr lvl="0"/>
            <a:r>
              <a:rPr lang="ru-RU" sz="2800" dirty="0"/>
              <a:t>неудачный сексуальный опыт</a:t>
            </a:r>
          </a:p>
          <a:p>
            <a:pPr lvl="0"/>
            <a:r>
              <a:rPr lang="ru-RU" sz="2800" dirty="0"/>
              <a:t>ЧМТ/преждевременное рождение/пороки развития</a:t>
            </a:r>
          </a:p>
          <a:p>
            <a:endParaRPr lang="ru-RU" dirty="0"/>
          </a:p>
        </p:txBody>
      </p:sp>
      <p:pic>
        <p:nvPicPr>
          <p:cNvPr id="5" name="Рисунок 4" descr="Глаз">
            <a:extLst>
              <a:ext uri="{FF2B5EF4-FFF2-40B4-BE49-F238E27FC236}">
                <a16:creationId xmlns:a16="http://schemas.microsoft.com/office/drawing/2014/main" xmlns="" id="{B7EBD582-51BE-6C42-A2E4-3768762991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53713" y="24811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835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0D2AD9-0836-564F-8270-ABD332F76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3429"/>
          </a:xfrm>
        </p:spPr>
        <p:txBody>
          <a:bodyPr/>
          <a:lstStyle/>
          <a:p>
            <a:pPr algn="ctr"/>
            <a:r>
              <a:rPr lang="ru-RU" b="1" dirty="0"/>
              <a:t>СЕКСУАЛЬНАЯ ДЕВИАЦИЯ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DC82DF-5C70-F540-BA8A-140A9327F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9229"/>
            <a:ext cx="9601200" cy="4228171"/>
          </a:xfrm>
        </p:spPr>
        <p:txBody>
          <a:bodyPr/>
          <a:lstStyle/>
          <a:p>
            <a:pPr marL="0" indent="0">
              <a:buNone/>
            </a:pPr>
            <a:r>
              <a:rPr lang="ru-RU" sz="2800" i="1" dirty="0"/>
              <a:t>Визуально-психологические черты:</a:t>
            </a:r>
            <a:endParaRPr lang="ru-RU" sz="2800" dirty="0"/>
          </a:p>
          <a:p>
            <a:pPr lvl="0"/>
            <a:r>
              <a:rPr lang="ru-RU" sz="2800" dirty="0"/>
              <a:t>поведение присущее противоположному полу</a:t>
            </a:r>
          </a:p>
          <a:p>
            <a:pPr lvl="0"/>
            <a:r>
              <a:rPr lang="ru-RU" sz="2800" dirty="0"/>
              <a:t>закрытость, но с приступами привлечения к себе внимания</a:t>
            </a:r>
          </a:p>
          <a:p>
            <a:pPr lvl="0"/>
            <a:r>
              <a:rPr lang="ru-RU" sz="2800" dirty="0"/>
              <a:t>постепенная смена имиджа </a:t>
            </a:r>
          </a:p>
          <a:p>
            <a:pPr lvl="0"/>
            <a:r>
              <a:rPr lang="ru-RU" sz="2800" dirty="0"/>
              <a:t>неуверенность в себе/снижение самооценки</a:t>
            </a:r>
          </a:p>
          <a:p>
            <a:pPr lvl="0"/>
            <a:r>
              <a:rPr lang="ru-RU" sz="2800" dirty="0"/>
              <a:t>инфантильность</a:t>
            </a:r>
          </a:p>
          <a:p>
            <a:endParaRPr lang="ru-RU" dirty="0"/>
          </a:p>
        </p:txBody>
      </p:sp>
      <p:pic>
        <p:nvPicPr>
          <p:cNvPr id="5" name="Рисунок 4" descr="Глаз">
            <a:extLst>
              <a:ext uri="{FF2B5EF4-FFF2-40B4-BE49-F238E27FC236}">
                <a16:creationId xmlns:a16="http://schemas.microsoft.com/office/drawing/2014/main" xmlns="" id="{1ACF528D-8634-EC40-B3F0-39E0217F8C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82288" y="42862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388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0D2AD9-0836-564F-8270-ABD332F76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3429"/>
          </a:xfrm>
        </p:spPr>
        <p:txBody>
          <a:bodyPr/>
          <a:lstStyle/>
          <a:p>
            <a:pPr algn="ctr"/>
            <a:r>
              <a:rPr lang="ru-RU" b="1" dirty="0"/>
              <a:t>СЕКСУАЛЬНАЯ ДЕВИАЦИЯ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DC82DF-5C70-F540-BA8A-140A9327F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9229"/>
            <a:ext cx="9601200" cy="4228171"/>
          </a:xfrm>
        </p:spPr>
        <p:txBody>
          <a:bodyPr/>
          <a:lstStyle/>
          <a:p>
            <a:pPr marL="0" indent="0">
              <a:buNone/>
            </a:pPr>
            <a:r>
              <a:rPr lang="ru-RU" sz="3200" i="1" dirty="0"/>
              <a:t>Последствия:</a:t>
            </a:r>
            <a:endParaRPr lang="ru-RU" sz="3200" dirty="0"/>
          </a:p>
          <a:p>
            <a:pPr lvl="0"/>
            <a:r>
              <a:rPr lang="ru-RU" sz="3200" dirty="0"/>
              <a:t>суицидальные мысли</a:t>
            </a:r>
          </a:p>
          <a:p>
            <a:pPr lvl="0"/>
            <a:r>
              <a:rPr lang="ru-RU" sz="3200" dirty="0"/>
              <a:t>депрессивный синдром</a:t>
            </a:r>
          </a:p>
          <a:p>
            <a:pPr lvl="0"/>
            <a:r>
              <a:rPr lang="ru-RU" sz="3200" dirty="0"/>
              <a:t>невозможность создать семью</a:t>
            </a:r>
          </a:p>
          <a:p>
            <a:pPr lvl="0"/>
            <a:r>
              <a:rPr lang="ru-RU" sz="3200" dirty="0"/>
              <a:t>проблемы социализации в обществе</a:t>
            </a:r>
          </a:p>
          <a:p>
            <a:endParaRPr lang="ru-RU" dirty="0"/>
          </a:p>
        </p:txBody>
      </p:sp>
      <p:pic>
        <p:nvPicPr>
          <p:cNvPr id="5" name="Рисунок 4" descr="Глаз">
            <a:extLst>
              <a:ext uri="{FF2B5EF4-FFF2-40B4-BE49-F238E27FC236}">
                <a16:creationId xmlns:a16="http://schemas.microsoft.com/office/drawing/2014/main" xmlns="" id="{3ADBC2A1-743F-3549-BE08-D272A09838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515600" y="228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272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0D2AD9-0836-564F-8270-ABD332F76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3429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ЭКСТРИМИЗМ</a:t>
            </a:r>
            <a:br>
              <a:rPr lang="ru-RU" b="1" dirty="0"/>
            </a:br>
            <a:r>
              <a:rPr lang="ru-RU" sz="1400" dirty="0"/>
              <a:t>приверженность к крайним взглядам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DC82DF-5C70-F540-BA8A-140A9327F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9229"/>
            <a:ext cx="9601200" cy="42281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i="1" dirty="0"/>
              <a:t>Факторы:</a:t>
            </a:r>
            <a:endParaRPr lang="ru-RU" sz="2400" dirty="0"/>
          </a:p>
          <a:p>
            <a:pPr lvl="0"/>
            <a:r>
              <a:rPr lang="ru-RU" sz="2400" dirty="0"/>
              <a:t>особые социокультурные условия</a:t>
            </a:r>
          </a:p>
          <a:p>
            <a:pPr lvl="0"/>
            <a:r>
              <a:rPr lang="ru-RU" sz="2400" dirty="0"/>
              <a:t>юношеский максимализм</a:t>
            </a:r>
          </a:p>
          <a:p>
            <a:pPr lvl="0"/>
            <a:r>
              <a:rPr lang="ru-RU" sz="2400" dirty="0"/>
              <a:t>жизненная наивность/ </a:t>
            </a:r>
            <a:r>
              <a:rPr lang="ru-RU" sz="2400" dirty="0" err="1"/>
              <a:t>несформированность</a:t>
            </a:r>
            <a:r>
              <a:rPr lang="ru-RU" sz="2400" dirty="0"/>
              <a:t> нравственных норм</a:t>
            </a:r>
          </a:p>
          <a:p>
            <a:pPr lvl="0"/>
            <a:r>
              <a:rPr lang="ru-RU" sz="2400" dirty="0"/>
              <a:t>искаженное понимание политической ситуации/скудность знаний</a:t>
            </a:r>
          </a:p>
          <a:p>
            <a:pPr lvl="0"/>
            <a:r>
              <a:rPr lang="ru-RU" sz="2400" dirty="0"/>
              <a:t>отсутствие личных устойчивых интересов/ избыток свободного времени</a:t>
            </a:r>
          </a:p>
          <a:p>
            <a:pPr lvl="0"/>
            <a:r>
              <a:rPr lang="ru-RU" sz="2400" dirty="0"/>
              <a:t>конфликтные отношения в семье</a:t>
            </a:r>
          </a:p>
          <a:p>
            <a:pPr lvl="0"/>
            <a:r>
              <a:rPr lang="ru-RU" sz="2400" dirty="0"/>
              <a:t>нехватка денег</a:t>
            </a:r>
          </a:p>
          <a:p>
            <a:endParaRPr lang="ru-RU" dirty="0"/>
          </a:p>
        </p:txBody>
      </p:sp>
      <p:pic>
        <p:nvPicPr>
          <p:cNvPr id="5" name="Рисунок 4" descr="Глаз">
            <a:extLst>
              <a:ext uri="{FF2B5EF4-FFF2-40B4-BE49-F238E27FC236}">
                <a16:creationId xmlns:a16="http://schemas.microsoft.com/office/drawing/2014/main" xmlns="" id="{FBC1AC5B-2CA7-8D4B-97A3-33A4499240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515600" y="32431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530171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Уголки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Уголки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олк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{48C55B53-35A4-2B46-8F7C-AC9370C28DFB}tf10001072</Template>
  <TotalTime>226</TotalTime>
  <Words>908</Words>
  <Application>Microsoft Office PowerPoint</Application>
  <PresentationFormat>Произвольный</PresentationFormat>
  <Paragraphs>257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Уголки</vt:lpstr>
      <vt:lpstr>Комплексные меры реагирования на девиантное поведение обучающихся </vt:lpstr>
      <vt:lpstr> ДЕВИАНТНОЕ ПОВЕДЕНИЕ</vt:lpstr>
      <vt:lpstr>ГЕМБЛИНГ  игровая зависимость</vt:lpstr>
      <vt:lpstr>ГЕМБЛИНГ</vt:lpstr>
      <vt:lpstr>ГЕМБЛИНГ</vt:lpstr>
      <vt:lpstr>СЕКСУАЛЬНАЯ ДЕВИАЦИЯ</vt:lpstr>
      <vt:lpstr>СЕКСУАЛЬНАЯ ДЕВИАЦИЯ</vt:lpstr>
      <vt:lpstr>СЕКСУАЛЬНАЯ ДЕВИАЦИЯ</vt:lpstr>
      <vt:lpstr>ЭКСТРИМИЗМ приверженность к крайним взглядам </vt:lpstr>
      <vt:lpstr>ЭКСТРИМИЗМ </vt:lpstr>
      <vt:lpstr>ЭКСТРИМИЗМ </vt:lpstr>
      <vt:lpstr>СУИЦИДАЛЬНОЕ ПОВЕДЕНИЕ </vt:lpstr>
      <vt:lpstr>СУИЦИДАЛЬНОЕ ПОВЕДЕНИЕ </vt:lpstr>
      <vt:lpstr>СУИЦИДАЛЬНОЕ ПОВЕДЕНИЕ </vt:lpstr>
      <vt:lpstr>СКУЛШУТИНГ «КОЛУМБАЙН» вооруженное нападение учащегося или стороннего человека на людей внутри учебного заведения </vt:lpstr>
      <vt:lpstr>СКУЛШУТИНГ </vt:lpstr>
      <vt:lpstr>СКУЛШУТИНГ </vt:lpstr>
      <vt:lpstr>БУЛЛИНГ травля в рамках замкнутой социальной группы </vt:lpstr>
      <vt:lpstr>БУЛЛИНГ </vt:lpstr>
      <vt:lpstr>БУЛЛИНГ </vt:lpstr>
      <vt:lpstr>АЛКОГОЛЬНАЯ ЗАВИСИМОСТЬ </vt:lpstr>
      <vt:lpstr>АЛКОГОЛЬНАЯ ЗАВИСИМОСТЬ </vt:lpstr>
      <vt:lpstr>АЛКОГОЛЬНАЯ ЗАВИСИМОСТЬ </vt:lpstr>
      <vt:lpstr>НАРКОМАНИЯ </vt:lpstr>
      <vt:lpstr>НАРКОМАНИЯ </vt:lpstr>
      <vt:lpstr>НАРКОМАНИЯ </vt:lpstr>
      <vt:lpstr>ПИЩЕВАЯ ДЕВИАЦИЯ нарушение приёма пищи </vt:lpstr>
      <vt:lpstr>ПИЩЕВАЯ ДЕВИАЦИЯ </vt:lpstr>
      <vt:lpstr>ПИЩЕВАЯ ДЕВИАЦИЯ </vt:lpstr>
      <vt:lpstr>ЕДИНЫЙ СТАНДАРТ РЕАГИРОВАНИЯ НА ДЕВИАНТНОЕ ПОВЕДЕНИЕ </vt:lpstr>
      <vt:lpstr>ЕДИНЫЙ СТАНДАРТ РЕАГИРОВАНИЯ НА ДЕВИАНТНОЕ ПОВЕДЕНИЕ </vt:lpstr>
      <vt:lpstr>ЕДИНЫЙ СТАНДАРТ РЕАГИРОВАНИЯ НА ДЕВИАНТНОЕ ПОВЕДЕНИЕ </vt:lpstr>
      <vt:lpstr>ЕДИНЫЙ СТАНДАРТ РЕАГИРОВАНИЯ НА ДЕВИАНТНОЕ ПОВЕДЕНИЕ </vt:lpstr>
      <vt:lpstr>ПОЛЕЗНЫЕ КОНТАКТЫ</vt:lpstr>
      <vt:lpstr>КЕЙС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Комплексные меры реагирования на девиантное поведение обучающихся </dc:title>
  <dc:creator>Elena Zamyshevskaya</dc:creator>
  <cp:lastModifiedBy>User</cp:lastModifiedBy>
  <cp:revision>15</cp:revision>
  <dcterms:created xsi:type="dcterms:W3CDTF">2021-04-28T18:12:07Z</dcterms:created>
  <dcterms:modified xsi:type="dcterms:W3CDTF">2021-04-29T08:08:41Z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